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3"/>
  </p:notesMasterIdLst>
  <p:sldIdLst>
    <p:sldId id="256" r:id="rId3"/>
    <p:sldId id="402" r:id="rId4"/>
    <p:sldId id="274" r:id="rId5"/>
    <p:sldId id="261" r:id="rId6"/>
    <p:sldId id="278" r:id="rId7"/>
    <p:sldId id="279" r:id="rId8"/>
    <p:sldId id="400" r:id="rId9"/>
    <p:sldId id="275" r:id="rId10"/>
    <p:sldId id="288" r:id="rId11"/>
    <p:sldId id="289" r:id="rId12"/>
    <p:sldId id="262" r:id="rId13"/>
    <p:sldId id="269" r:id="rId14"/>
    <p:sldId id="283" r:id="rId15"/>
    <p:sldId id="284" r:id="rId16"/>
    <p:sldId id="285" r:id="rId17"/>
    <p:sldId id="286" r:id="rId18"/>
    <p:sldId id="287" r:id="rId19"/>
    <p:sldId id="290" r:id="rId20"/>
    <p:sldId id="265" r:id="rId21"/>
    <p:sldId id="4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5E3"/>
    <a:srgbClr val="208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5" autoAdjust="0"/>
    <p:restoredTop sz="76463" autoAdjust="0"/>
  </p:normalViewPr>
  <p:slideViewPr>
    <p:cSldViewPr snapToGrid="0">
      <p:cViewPr varScale="1">
        <p:scale>
          <a:sx n="96" d="100"/>
          <a:sy n="96" d="100"/>
        </p:scale>
        <p:origin x="1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0A273-DE8D-4341-A3F6-F0AE1E7B518E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A00B2-BAE7-4388-B66F-49B56DEC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A00B2-BAE7-4388-B66F-49B56DECC1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1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support pupils’ understanding, we recommend that you pause the film when each question is displayed and read the question together as a class. The first part of the film is an explanation of the role of a speech and language therapist. Rachel discusses the importance of compassion in her job from 1 minute 50 seconds onwards.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A00B2-BAE7-4388-B66F-49B56DECC1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37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1914-9B50-4C3E-953A-C1C8289C6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161" y="708025"/>
            <a:ext cx="6239608" cy="624009"/>
          </a:xfrm>
          <a:prstGeom prst="rect">
            <a:avLst/>
          </a:prstGeom>
        </p:spPr>
        <p:txBody>
          <a:bodyPr/>
          <a:lstStyle>
            <a:lvl1pPr>
              <a:defRPr sz="3600" spc="100" baseline="0">
                <a:latin typeface="+mn-lt"/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40B03-A47F-40FD-99A7-CC114A32563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82161" y="1743074"/>
            <a:ext cx="9888538" cy="4108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F5783-92B5-4FB7-A7B5-EDF11BE414A6}"/>
              </a:ext>
            </a:extLst>
          </p:cNvPr>
          <p:cNvSpPr txBox="1"/>
          <p:nvPr userDrawn="1"/>
        </p:nvSpPr>
        <p:spPr>
          <a:xfrm>
            <a:off x="10641619" y="6369944"/>
            <a:ext cx="234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pc="100" baseline="0" dirty="0">
                <a:solidFill>
                  <a:schemeClr val="bg1"/>
                </a:solidFill>
              </a:rPr>
              <a:t>Culture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CBB54-AF04-4119-BB17-9DEA019FE087}"/>
              </a:ext>
            </a:extLst>
          </p:cNvPr>
          <p:cNvSpPr txBox="1"/>
          <p:nvPr userDrawn="1"/>
        </p:nvSpPr>
        <p:spPr>
          <a:xfrm>
            <a:off x="882161" y="6539221"/>
            <a:ext cx="24090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0" u="none" strike="noStrike" baseline="30000" dirty="0">
                <a:solidFill>
                  <a:schemeClr val="bg2">
                    <a:lumMod val="50000"/>
                  </a:schemeClr>
                </a:solidFill>
                <a:latin typeface="Azo Sans Medium" panose="020B0703030303020204" pitchFamily="34" charset="0"/>
              </a:rPr>
              <a:t>Better </a:t>
            </a:r>
            <a:r>
              <a:rPr lang="en-GB" sz="1600" b="0" i="0" u="none" strike="noStrike" baseline="30000" dirty="0">
                <a:solidFill>
                  <a:schemeClr val="bg2">
                    <a:lumMod val="50000"/>
                  </a:schemeClr>
                </a:solidFill>
                <a:latin typeface="Azo Sans Light" panose="020B0403030303020204" pitchFamily="34" charset="0"/>
              </a:rPr>
              <a:t>Future </a:t>
            </a:r>
            <a:r>
              <a:rPr lang="en-GB" sz="1600" b="0" i="0" u="none" strike="noStrike" baseline="30000" dirty="0">
                <a:solidFill>
                  <a:schemeClr val="bg2">
                    <a:lumMod val="50000"/>
                  </a:schemeClr>
                </a:solidFill>
                <a:latin typeface="Azo Sans Medium" panose="020B0703030303020204" pitchFamily="34" charset="0"/>
              </a:rPr>
              <a:t>Brighter </a:t>
            </a:r>
            <a:r>
              <a:rPr lang="en-GB" sz="1600" b="0" i="0" u="none" strike="noStrike" baseline="30000" dirty="0">
                <a:solidFill>
                  <a:schemeClr val="bg2">
                    <a:lumMod val="50000"/>
                  </a:schemeClr>
                </a:solidFill>
                <a:latin typeface="Azo Sans Light" panose="020B0403030303020204" pitchFamily="34" charset="0"/>
              </a:rPr>
              <a:t>Hope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43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1914-9B50-4C3E-953A-C1C8289C6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161" y="708025"/>
            <a:ext cx="6239608" cy="624009"/>
          </a:xfrm>
          <a:prstGeom prst="rect">
            <a:avLst/>
          </a:prstGeom>
        </p:spPr>
        <p:txBody>
          <a:bodyPr/>
          <a:lstStyle>
            <a:lvl1pPr>
              <a:defRPr sz="3600" spc="100" baseline="0">
                <a:latin typeface="+mn-lt"/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40B03-A47F-40FD-99A7-CC114A32563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82161" y="1743074"/>
            <a:ext cx="9888538" cy="4108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CBB54-AF04-4119-BB17-9DEA019FE087}"/>
              </a:ext>
            </a:extLst>
          </p:cNvPr>
          <p:cNvSpPr txBox="1"/>
          <p:nvPr userDrawn="1"/>
        </p:nvSpPr>
        <p:spPr>
          <a:xfrm>
            <a:off x="882161" y="6488731"/>
            <a:ext cx="1985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0" u="none" strike="noStrike" baseline="30000" dirty="0">
                <a:solidFill>
                  <a:schemeClr val="bg2">
                    <a:lumMod val="50000"/>
                  </a:schemeClr>
                </a:solidFill>
                <a:latin typeface="Azo Sans Medium" panose="020B0703030303020204" pitchFamily="34" charset="0"/>
              </a:rPr>
              <a:t>Better </a:t>
            </a:r>
            <a:r>
              <a:rPr lang="en-GB" sz="1600" b="0" i="0" u="none" strike="noStrike" baseline="30000" dirty="0">
                <a:solidFill>
                  <a:schemeClr val="bg2">
                    <a:lumMod val="50000"/>
                  </a:schemeClr>
                </a:solidFill>
                <a:latin typeface="Azo Sans Light" panose="020B0403030303020204" pitchFamily="34" charset="0"/>
              </a:rPr>
              <a:t>Future </a:t>
            </a:r>
            <a:r>
              <a:rPr lang="en-GB" sz="1600" b="0" i="0" u="none" strike="noStrike" baseline="30000" dirty="0">
                <a:solidFill>
                  <a:schemeClr val="bg2">
                    <a:lumMod val="50000"/>
                  </a:schemeClr>
                </a:solidFill>
                <a:latin typeface="Azo Sans Medium" panose="020B0703030303020204" pitchFamily="34" charset="0"/>
              </a:rPr>
              <a:t>Brighter </a:t>
            </a:r>
            <a:r>
              <a:rPr lang="en-GB" sz="1600" b="0" i="0" u="none" strike="noStrike" baseline="30000" dirty="0">
                <a:solidFill>
                  <a:schemeClr val="bg2">
                    <a:lumMod val="50000"/>
                  </a:schemeClr>
                </a:solidFill>
                <a:latin typeface="Azo Sans Light" panose="020B0403030303020204" pitchFamily="34" charset="0"/>
              </a:rPr>
              <a:t>Hope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6649E2-74F6-40A0-B89A-36B60AD3EE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385" y="4191926"/>
            <a:ext cx="5773615" cy="2666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7F5783-92B5-4FB7-A7B5-EDF11BE414A6}"/>
              </a:ext>
            </a:extLst>
          </p:cNvPr>
          <p:cNvSpPr txBox="1"/>
          <p:nvPr userDrawn="1"/>
        </p:nvSpPr>
        <p:spPr>
          <a:xfrm>
            <a:off x="10527323" y="6405196"/>
            <a:ext cx="234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pc="100" baseline="0" dirty="0">
                <a:solidFill>
                  <a:schemeClr val="bg1"/>
                </a:solidFill>
              </a:rPr>
              <a:t>Futures</a:t>
            </a:r>
          </a:p>
        </p:txBody>
      </p:sp>
    </p:spTree>
    <p:extLst>
      <p:ext uri="{BB962C8B-B14F-4D97-AF65-F5344CB8AC3E}">
        <p14:creationId xmlns:p14="http://schemas.microsoft.com/office/powerpoint/2010/main" val="237790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D0BF7C7-2503-4657-88E0-5B273064C9A1}"/>
              </a:ext>
            </a:extLst>
          </p:cNvPr>
          <p:cNvSpPr txBox="1"/>
          <p:nvPr userDrawn="1"/>
        </p:nvSpPr>
        <p:spPr>
          <a:xfrm>
            <a:off x="9807820" y="6451336"/>
            <a:ext cx="1960684" cy="25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0" u="none" strike="noStrike" baseline="30000" dirty="0">
                <a:solidFill>
                  <a:schemeClr val="bg1"/>
                </a:solidFill>
                <a:latin typeface="Azo Sans Medium" panose="020B0703030303020204" pitchFamily="34" charset="0"/>
              </a:rPr>
              <a:t>Better </a:t>
            </a:r>
            <a:r>
              <a:rPr lang="en-GB" sz="1600" b="0" i="0" u="none" strike="noStrike" baseline="30000" dirty="0">
                <a:solidFill>
                  <a:schemeClr val="bg1"/>
                </a:solidFill>
                <a:latin typeface="Azo Sans Light" panose="020B0403030303020204" pitchFamily="34" charset="0"/>
              </a:rPr>
              <a:t>Future </a:t>
            </a:r>
            <a:r>
              <a:rPr lang="en-GB" sz="1600" b="0" i="0" u="none" strike="noStrike" baseline="30000" dirty="0">
                <a:solidFill>
                  <a:schemeClr val="bg1"/>
                </a:solidFill>
                <a:latin typeface="Azo Sans Medium" panose="020B0703030303020204" pitchFamily="34" charset="0"/>
              </a:rPr>
              <a:t>Brighter </a:t>
            </a:r>
            <a:r>
              <a:rPr lang="en-GB" sz="1600" b="0" i="0" u="none" strike="noStrike" baseline="30000" dirty="0">
                <a:solidFill>
                  <a:schemeClr val="bg1"/>
                </a:solidFill>
                <a:latin typeface="Azo Sans Light" panose="020B0403030303020204" pitchFamily="34" charset="0"/>
              </a:rPr>
              <a:t>Hope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CC188-4C61-49B3-BA82-7B9EC4CC68A0}"/>
              </a:ext>
            </a:extLst>
          </p:cNvPr>
          <p:cNvSpPr txBox="1"/>
          <p:nvPr userDrawn="1"/>
        </p:nvSpPr>
        <p:spPr>
          <a:xfrm>
            <a:off x="9753601" y="6451336"/>
            <a:ext cx="1960684" cy="25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0" u="none" strike="noStrike" baseline="30000" dirty="0">
                <a:solidFill>
                  <a:schemeClr val="bg1"/>
                </a:solidFill>
                <a:latin typeface="Azo Sans Medium" panose="020B0703030303020204" pitchFamily="34" charset="0"/>
              </a:rPr>
              <a:t>Better </a:t>
            </a:r>
            <a:r>
              <a:rPr lang="en-GB" sz="1600" b="0" i="0" u="none" strike="noStrike" baseline="30000" dirty="0">
                <a:solidFill>
                  <a:schemeClr val="bg1"/>
                </a:solidFill>
                <a:latin typeface="Azo Sans Light" panose="020B0403030303020204" pitchFamily="34" charset="0"/>
              </a:rPr>
              <a:t>Future </a:t>
            </a:r>
            <a:r>
              <a:rPr lang="en-GB" sz="1600" b="0" i="0" u="none" strike="noStrike" baseline="30000" dirty="0">
                <a:solidFill>
                  <a:schemeClr val="bg1"/>
                </a:solidFill>
                <a:latin typeface="Azo Sans Medium" panose="020B0703030303020204" pitchFamily="34" charset="0"/>
              </a:rPr>
              <a:t>Brighter </a:t>
            </a:r>
            <a:r>
              <a:rPr lang="en-GB" sz="1600" b="0" i="0" u="none" strike="noStrike" baseline="30000" dirty="0">
                <a:solidFill>
                  <a:schemeClr val="bg1"/>
                </a:solidFill>
                <a:latin typeface="Azo Sans Light" panose="020B0403030303020204" pitchFamily="34" charset="0"/>
              </a:rPr>
              <a:t>Hope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6999DB8-E593-4763-BE4D-1340E0FA57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BA93D1-ACAA-46E1-9E14-40B2999D583C}"/>
              </a:ext>
            </a:extLst>
          </p:cNvPr>
          <p:cNvSpPr txBox="1"/>
          <p:nvPr userDrawn="1"/>
        </p:nvSpPr>
        <p:spPr>
          <a:xfrm>
            <a:off x="9782909" y="6484928"/>
            <a:ext cx="1985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0" u="none" strike="noStrike" baseline="30000" dirty="0">
                <a:solidFill>
                  <a:schemeClr val="bg1"/>
                </a:solidFill>
                <a:latin typeface="Azo Sans Medium" panose="020B0703030303020204" pitchFamily="34" charset="0"/>
              </a:rPr>
              <a:t>Better </a:t>
            </a:r>
            <a:r>
              <a:rPr lang="en-GB" sz="1600" b="0" i="0" u="none" strike="noStrike" baseline="30000" dirty="0">
                <a:solidFill>
                  <a:schemeClr val="bg1"/>
                </a:solidFill>
                <a:latin typeface="Azo Sans Light" panose="020B0403030303020204" pitchFamily="34" charset="0"/>
              </a:rPr>
              <a:t>Future </a:t>
            </a:r>
            <a:r>
              <a:rPr lang="en-GB" sz="1600" b="0" i="0" u="none" strike="noStrike" baseline="30000" dirty="0">
                <a:solidFill>
                  <a:schemeClr val="bg1"/>
                </a:solidFill>
                <a:latin typeface="Azo Sans Medium" panose="020B0703030303020204" pitchFamily="34" charset="0"/>
              </a:rPr>
              <a:t>Brighter </a:t>
            </a:r>
            <a:r>
              <a:rPr lang="en-GB" sz="1600" b="0" i="0" u="none" strike="noStrike" baseline="30000" dirty="0">
                <a:solidFill>
                  <a:schemeClr val="bg1"/>
                </a:solidFill>
                <a:latin typeface="Azo Sans Light" panose="020B0403030303020204" pitchFamily="34" charset="0"/>
              </a:rPr>
              <a:t>Hope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2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BDABD49-3D0E-4CC5-B943-94FB2C6870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710" y="597404"/>
            <a:ext cx="2196379" cy="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4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xl.org.uk/about-us" TargetMode="External"/><Relationship Id="rId7" Type="http://schemas.openxmlformats.org/officeDocument/2006/relationships/hyperlink" Target="mailto:enquiries@inspiringthefuture.org" TargetMode="External"/><Relationship Id="rId2" Type="http://schemas.openxmlformats.org/officeDocument/2006/relationships/hyperlink" Target="https://auth.pixl.org.uk/primary#!/Feature/CCW/4989281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rimaryfutures.org/schools/" TargetMode="External"/><Relationship Id="rId5" Type="http://schemas.openxmlformats.org/officeDocument/2006/relationships/image" Target="../media/image4.jpg"/><Relationship Id="rId4" Type="http://schemas.openxmlformats.org/officeDocument/2006/relationships/hyperlink" Target="mailto:membership@pixl.or.g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n6W2WEmlb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56925EF2-FBD1-41AF-BA39-549C75D8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" b="3"/>
          <a:stretch/>
        </p:blipFill>
        <p:spPr>
          <a:xfrm>
            <a:off x="7459251" y="2936865"/>
            <a:ext cx="2734321" cy="13157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2598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24FC-4B1A-478C-B03A-68BBFFD3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Time to think and talk!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A0E4-515F-4F94-908B-5F4CA54F11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2161" y="1677726"/>
            <a:ext cx="5550444" cy="2592125"/>
          </a:xfrm>
        </p:spPr>
        <p:txBody>
          <a:bodyPr/>
          <a:lstStyle/>
          <a:p>
            <a:r>
              <a:rPr lang="en-GB" sz="2400" dirty="0"/>
              <a:t>Take a moment to think about what Rachel said.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What is a speech and language therapist?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What does Rachel like about her job?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How does Rachel show compassion when she is working?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7C6EB-30BD-441A-8A4F-05C414C8C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339" y="1677727"/>
            <a:ext cx="3463241" cy="244105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41C1324F-4818-40E6-B26A-B0C5B50A6C3D}"/>
              </a:ext>
            </a:extLst>
          </p:cNvPr>
          <p:cNvSpPr/>
          <p:nvPr/>
        </p:nvSpPr>
        <p:spPr>
          <a:xfrm>
            <a:off x="1010654" y="4615543"/>
            <a:ext cx="2991312" cy="1597754"/>
          </a:xfrm>
          <a:prstGeom prst="cloud">
            <a:avLst/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6CF001BA-E666-4B57-92AB-C433282F41E1}"/>
              </a:ext>
            </a:extLst>
          </p:cNvPr>
          <p:cNvSpPr/>
          <p:nvPr/>
        </p:nvSpPr>
        <p:spPr>
          <a:xfrm>
            <a:off x="4685575" y="4642516"/>
            <a:ext cx="2991312" cy="1570781"/>
          </a:xfrm>
          <a:prstGeom prst="cloud">
            <a:avLst/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79EC83E6-19EE-4D9F-91CB-837C8716B6B0}"/>
              </a:ext>
            </a:extLst>
          </p:cNvPr>
          <p:cNvSpPr/>
          <p:nvPr/>
        </p:nvSpPr>
        <p:spPr>
          <a:xfrm>
            <a:off x="8168871" y="4547558"/>
            <a:ext cx="2991312" cy="1597754"/>
          </a:xfrm>
          <a:prstGeom prst="cloud">
            <a:avLst/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8AF41B-A707-4C59-9A48-60C16553E7E9}"/>
              </a:ext>
            </a:extLst>
          </p:cNvPr>
          <p:cNvSpPr txBox="1"/>
          <p:nvPr/>
        </p:nvSpPr>
        <p:spPr>
          <a:xfrm>
            <a:off x="8800000" y="4844785"/>
            <a:ext cx="2045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0819D"/>
                </a:solidFill>
              </a:rPr>
              <a:t>Rachel shows compassion in her job by…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7CDD64-8A50-4693-94ED-B9C5B8013096}"/>
              </a:ext>
            </a:extLst>
          </p:cNvPr>
          <p:cNvSpPr txBox="1"/>
          <p:nvPr/>
        </p:nvSpPr>
        <p:spPr>
          <a:xfrm>
            <a:off x="1441695" y="4939600"/>
            <a:ext cx="2406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20819D"/>
                </a:solidFill>
              </a:rPr>
              <a:t>A speech and language therapist is someone who…</a:t>
            </a:r>
            <a:endParaRPr lang="en-GB" dirty="0">
              <a:solidFill>
                <a:srgbClr val="20819D"/>
              </a:solidFill>
            </a:endParaRP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3FBCF2-E11A-41E0-BBB6-8F8E7B21F757}"/>
              </a:ext>
            </a:extLst>
          </p:cNvPr>
          <p:cNvSpPr txBox="1"/>
          <p:nvPr/>
        </p:nvSpPr>
        <p:spPr>
          <a:xfrm>
            <a:off x="5047961" y="5138733"/>
            <a:ext cx="240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20819D"/>
                </a:solidFill>
              </a:rPr>
              <a:t>Rachel enjoys her job because…</a:t>
            </a:r>
            <a:endParaRPr lang="en-GB" dirty="0">
              <a:solidFill>
                <a:srgbClr val="20819D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27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0F5E-735D-6941-8806-717AC41B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 can show compassion…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5368ED-18AC-6E48-A51E-BE3532B28B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7783" y="1550569"/>
            <a:ext cx="9212814" cy="41082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By </a:t>
            </a:r>
            <a:r>
              <a:rPr lang="en-GB" sz="2800" b="1" dirty="0"/>
              <a:t>helping</a:t>
            </a:r>
            <a:r>
              <a:rPr lang="en-GB" sz="2800" b="1" i="1" dirty="0"/>
              <a:t> </a:t>
            </a:r>
            <a:r>
              <a:rPr lang="en-GB" sz="2800" dirty="0"/>
              <a:t>someone in need.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By</a:t>
            </a:r>
            <a:r>
              <a:rPr lang="en-GB" sz="2800" b="1" i="1" dirty="0"/>
              <a:t> </a:t>
            </a:r>
            <a:r>
              <a:rPr lang="en-GB" sz="2800" b="1" dirty="0"/>
              <a:t>caring</a:t>
            </a:r>
            <a:r>
              <a:rPr lang="en-GB" sz="2800" dirty="0"/>
              <a:t> about their feelings.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By </a:t>
            </a:r>
            <a:r>
              <a:rPr lang="en-GB" sz="2800" b="1" dirty="0"/>
              <a:t>understanding</a:t>
            </a:r>
            <a:r>
              <a:rPr lang="en-GB" sz="2800" dirty="0"/>
              <a:t> what others may want or need.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By</a:t>
            </a:r>
            <a:r>
              <a:rPr lang="en-GB" sz="2800" b="1" i="1" dirty="0"/>
              <a:t> </a:t>
            </a:r>
            <a:r>
              <a:rPr lang="en-GB" sz="2800" b="1" dirty="0"/>
              <a:t>doing</a:t>
            </a:r>
            <a:r>
              <a:rPr lang="en-GB" sz="2800" dirty="0"/>
              <a:t> something to show you care.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By </a:t>
            </a:r>
            <a:r>
              <a:rPr lang="en-GB" sz="2800" b="1" dirty="0"/>
              <a:t>saying</a:t>
            </a:r>
            <a:r>
              <a:rPr lang="en-GB" sz="2800" dirty="0"/>
              <a:t> something kind.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By </a:t>
            </a:r>
            <a:r>
              <a:rPr lang="en-GB" sz="2800" b="1" dirty="0"/>
              <a:t>giving</a:t>
            </a:r>
            <a:r>
              <a:rPr lang="en-GB" sz="2800" dirty="0"/>
              <a:t> someone a hug.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By </a:t>
            </a:r>
            <a:r>
              <a:rPr lang="en-GB" sz="2800" b="1" dirty="0"/>
              <a:t>making</a:t>
            </a:r>
            <a:r>
              <a:rPr lang="en-GB" sz="2800" dirty="0"/>
              <a:t> them a card.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By</a:t>
            </a:r>
            <a:r>
              <a:rPr lang="en-GB" sz="2800" b="1" dirty="0"/>
              <a:t> listening</a:t>
            </a:r>
            <a:r>
              <a:rPr lang="en-GB" sz="2800" dirty="0"/>
              <a:t> to others.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350BB-415F-4950-8A5F-8536A3151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730" y="1848050"/>
            <a:ext cx="3183918" cy="29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5936-D37E-9B4E-B803-EFF97DC8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80" y="326242"/>
            <a:ext cx="8887843" cy="624009"/>
          </a:xfrm>
        </p:spPr>
        <p:txBody>
          <a:bodyPr/>
          <a:lstStyle/>
          <a:p>
            <a:r>
              <a:rPr lang="en-US" b="1" dirty="0"/>
              <a:t>Compassion in the workplace could be…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40FD1D40-BAA0-4515-80B5-E6965B470C04}"/>
              </a:ext>
            </a:extLst>
          </p:cNvPr>
          <p:cNvSpPr/>
          <p:nvPr/>
        </p:nvSpPr>
        <p:spPr>
          <a:xfrm>
            <a:off x="852100" y="1584811"/>
            <a:ext cx="2815462" cy="1629319"/>
          </a:xfrm>
          <a:prstGeom prst="cloud">
            <a:avLst/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5F2E2-7B9D-42CE-B8CB-AEDE56024D7B}"/>
              </a:ext>
            </a:extLst>
          </p:cNvPr>
          <p:cNvSpPr txBox="1"/>
          <p:nvPr/>
        </p:nvSpPr>
        <p:spPr>
          <a:xfrm>
            <a:off x="1409263" y="1936411"/>
            <a:ext cx="1963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20819D"/>
                </a:solidFill>
              </a:rPr>
              <a:t>working as a team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278F9935-2040-47C1-B67A-A75BD439F428}"/>
              </a:ext>
            </a:extLst>
          </p:cNvPr>
          <p:cNvSpPr/>
          <p:nvPr/>
        </p:nvSpPr>
        <p:spPr>
          <a:xfrm>
            <a:off x="5173058" y="1199433"/>
            <a:ext cx="2815462" cy="1629319"/>
          </a:xfrm>
          <a:prstGeom prst="cloud">
            <a:avLst/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B824BE-9F93-4EFE-BAD6-A0D151E895EC}"/>
              </a:ext>
            </a:extLst>
          </p:cNvPr>
          <p:cNvSpPr txBox="1"/>
          <p:nvPr/>
        </p:nvSpPr>
        <p:spPr>
          <a:xfrm>
            <a:off x="5599012" y="1705579"/>
            <a:ext cx="196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20819D"/>
                </a:solidFill>
              </a:rPr>
              <a:t>being friendly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8048D0DD-7A07-4F82-A5B6-C0920DF99299}"/>
              </a:ext>
            </a:extLst>
          </p:cNvPr>
          <p:cNvSpPr/>
          <p:nvPr/>
        </p:nvSpPr>
        <p:spPr>
          <a:xfrm>
            <a:off x="8803070" y="1607451"/>
            <a:ext cx="2815462" cy="1629319"/>
          </a:xfrm>
          <a:prstGeom prst="cloud">
            <a:avLst/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B6C75C-85F3-489E-8409-8ABB60DEBB17}"/>
              </a:ext>
            </a:extLst>
          </p:cNvPr>
          <p:cNvSpPr txBox="1"/>
          <p:nvPr/>
        </p:nvSpPr>
        <p:spPr>
          <a:xfrm>
            <a:off x="9326789" y="1796587"/>
            <a:ext cx="1963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20819D"/>
                </a:solidFill>
              </a:rPr>
              <a:t>speaking to each other kindly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9AFE0CFC-1198-46DD-94A8-530CD5709EB4}"/>
              </a:ext>
            </a:extLst>
          </p:cNvPr>
          <p:cNvSpPr/>
          <p:nvPr/>
        </p:nvSpPr>
        <p:spPr>
          <a:xfrm>
            <a:off x="7821293" y="3854792"/>
            <a:ext cx="2815462" cy="1629319"/>
          </a:xfrm>
          <a:prstGeom prst="cloud">
            <a:avLst/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C894AC-3225-46EF-BD49-6360F87FC804}"/>
              </a:ext>
            </a:extLst>
          </p:cNvPr>
          <p:cNvSpPr txBox="1"/>
          <p:nvPr/>
        </p:nvSpPr>
        <p:spPr>
          <a:xfrm>
            <a:off x="8177427" y="4301826"/>
            <a:ext cx="196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20819D"/>
                </a:solidFill>
              </a:rPr>
              <a:t>showing care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9C28F384-C146-4DBE-B651-CA3AA9E60E09}"/>
              </a:ext>
            </a:extLst>
          </p:cNvPr>
          <p:cNvSpPr/>
          <p:nvPr/>
        </p:nvSpPr>
        <p:spPr>
          <a:xfrm>
            <a:off x="3667562" y="3040132"/>
            <a:ext cx="2815462" cy="1629319"/>
          </a:xfrm>
          <a:prstGeom prst="cloud">
            <a:avLst/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7C3334-08E9-417C-B7F9-7D25DAD0A7B9}"/>
              </a:ext>
            </a:extLst>
          </p:cNvPr>
          <p:cNvSpPr txBox="1"/>
          <p:nvPr/>
        </p:nvSpPr>
        <p:spPr>
          <a:xfrm>
            <a:off x="4007898" y="3341881"/>
            <a:ext cx="1963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20819D"/>
                </a:solidFill>
              </a:rPr>
              <a:t>making people smile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77A364BD-2157-4321-B289-B92927963D81}"/>
              </a:ext>
            </a:extLst>
          </p:cNvPr>
          <p:cNvSpPr/>
          <p:nvPr/>
        </p:nvSpPr>
        <p:spPr>
          <a:xfrm>
            <a:off x="340528" y="4119558"/>
            <a:ext cx="2815462" cy="1629319"/>
          </a:xfrm>
          <a:prstGeom prst="cloud">
            <a:avLst/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A72A07-D573-48DF-9303-529F5D117A36}"/>
              </a:ext>
            </a:extLst>
          </p:cNvPr>
          <p:cNvSpPr txBox="1"/>
          <p:nvPr/>
        </p:nvSpPr>
        <p:spPr>
          <a:xfrm>
            <a:off x="766482" y="4603553"/>
            <a:ext cx="196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20819D"/>
                </a:solidFill>
              </a:rPr>
              <a:t>listening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57CD743C-2BD9-44E5-AEFC-C641A9628C6C}"/>
              </a:ext>
            </a:extLst>
          </p:cNvPr>
          <p:cNvSpPr/>
          <p:nvPr/>
        </p:nvSpPr>
        <p:spPr>
          <a:xfrm>
            <a:off x="4191281" y="4834386"/>
            <a:ext cx="2815462" cy="1629319"/>
          </a:xfrm>
          <a:prstGeom prst="cloud">
            <a:avLst/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077489-6DEE-4B6F-882D-416805143429}"/>
              </a:ext>
            </a:extLst>
          </p:cNvPr>
          <p:cNvSpPr txBox="1"/>
          <p:nvPr/>
        </p:nvSpPr>
        <p:spPr>
          <a:xfrm>
            <a:off x="4617235" y="5290120"/>
            <a:ext cx="196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20819D"/>
                </a:solidFill>
              </a:rPr>
              <a:t>being kind</a:t>
            </a:r>
          </a:p>
        </p:txBody>
      </p:sp>
    </p:spTree>
    <p:extLst>
      <p:ext uri="{BB962C8B-B14F-4D97-AF65-F5344CB8AC3E}">
        <p14:creationId xmlns:p14="http://schemas.microsoft.com/office/powerpoint/2010/main" val="78383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046BD-2F13-034E-9004-564B5011BC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074" y="1886197"/>
            <a:ext cx="5496926" cy="2423408"/>
          </a:xfrm>
          <a:solidFill>
            <a:srgbClr val="20819D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Draw a picture of a person who helps others in their job.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Explain to a partner how the person you have drawn helps other people.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A80E99D-048F-E649-AD92-77A4DA03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74" y="593344"/>
            <a:ext cx="7314388" cy="624009"/>
          </a:xfrm>
        </p:spPr>
        <p:txBody>
          <a:bodyPr/>
          <a:lstStyle/>
          <a:p>
            <a:r>
              <a:rPr lang="en-US" b="1" dirty="0"/>
              <a:t>Activity: Draw a job</a:t>
            </a:r>
          </a:p>
        </p:txBody>
      </p:sp>
      <p:pic>
        <p:nvPicPr>
          <p:cNvPr id="9" name="Picture 8" descr="A person showing a child something on the computer&#10;&#10;Description automatically generated with medium confidence">
            <a:extLst>
              <a:ext uri="{FF2B5EF4-FFF2-40B4-BE49-F238E27FC236}">
                <a16:creationId xmlns:a16="http://schemas.microsoft.com/office/drawing/2014/main" id="{E558C4DB-6463-7447-8D4A-2D0D150E69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623" y="1886197"/>
            <a:ext cx="5156200" cy="3721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480BAC-EAC9-BC43-A5E5-7FE55F4E31F8}"/>
              </a:ext>
            </a:extLst>
          </p:cNvPr>
          <p:cNvSpPr txBox="1"/>
          <p:nvPr/>
        </p:nvSpPr>
        <p:spPr>
          <a:xfrm>
            <a:off x="599074" y="4653190"/>
            <a:ext cx="5496926" cy="954107"/>
          </a:xfrm>
          <a:prstGeom prst="rect">
            <a:avLst/>
          </a:prstGeom>
          <a:solidFill>
            <a:srgbClr val="B8D5E3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0819D"/>
                </a:solidFill>
              </a:rPr>
              <a:t>For example, a piano teacher helps someone to play and read music.</a:t>
            </a:r>
            <a:endParaRPr lang="en-US" sz="2400" dirty="0">
              <a:solidFill>
                <a:srgbClr val="208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6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F723BA6D-9F02-8943-81A3-2D4BA241B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99561"/>
              </p:ext>
            </p:extLst>
          </p:nvPr>
        </p:nvGraphicFramePr>
        <p:xfrm>
          <a:off x="1126695" y="1948070"/>
          <a:ext cx="3949329" cy="336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329">
                  <a:extLst>
                    <a:ext uri="{9D8B030D-6E8A-4147-A177-3AD203B41FA5}">
                      <a16:colId xmlns:a16="http://schemas.microsoft.com/office/drawing/2014/main" val="299239161"/>
                    </a:ext>
                  </a:extLst>
                </a:gridCol>
              </a:tblGrid>
              <a:tr h="336340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Act out a scene where a teacher shows care to a pupil at school.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0819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0819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0819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819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800026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01E1C87-5717-D842-95EE-4769FCA0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961" y="519476"/>
            <a:ext cx="7314388" cy="624009"/>
          </a:xfrm>
        </p:spPr>
        <p:txBody>
          <a:bodyPr/>
          <a:lstStyle/>
          <a:p>
            <a:r>
              <a:rPr lang="en-US" b="1" dirty="0"/>
              <a:t>Activity: Act it out </a:t>
            </a:r>
            <a:endParaRPr lang="en-US" dirty="0"/>
          </a:p>
        </p:txBody>
      </p:sp>
      <p:pic>
        <p:nvPicPr>
          <p:cNvPr id="3" name="Picture 2" descr="A picture containing person, indoor, window&#10;&#10;Description automatically generated">
            <a:extLst>
              <a:ext uri="{FF2B5EF4-FFF2-40B4-BE49-F238E27FC236}">
                <a16:creationId xmlns:a16="http://schemas.microsoft.com/office/drawing/2014/main" id="{92648D27-94BB-4520-8AEE-64F7366E0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34" y="1926196"/>
            <a:ext cx="2257125" cy="338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54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94F068B-CD9F-3D4F-9504-B4AD2BC69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50646"/>
              </p:ext>
            </p:extLst>
          </p:nvPr>
        </p:nvGraphicFramePr>
        <p:xfrm>
          <a:off x="882161" y="1953639"/>
          <a:ext cx="3949329" cy="331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329">
                  <a:extLst>
                    <a:ext uri="{9D8B030D-6E8A-4147-A177-3AD203B41FA5}">
                      <a16:colId xmlns:a16="http://schemas.microsoft.com/office/drawing/2014/main" val="299239161"/>
                    </a:ext>
                  </a:extLst>
                </a:gridCol>
              </a:tblGrid>
              <a:tr h="33190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Act out a scene where a doctor shows care to a young patient.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0819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0819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0819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819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80002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A23CDD0-A45B-D44A-BD61-4F92F99D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61" y="708025"/>
            <a:ext cx="7314388" cy="624009"/>
          </a:xfrm>
        </p:spPr>
        <p:txBody>
          <a:bodyPr/>
          <a:lstStyle/>
          <a:p>
            <a:r>
              <a:rPr lang="en-US" b="1" dirty="0"/>
              <a:t>Activity: Act it out </a:t>
            </a:r>
            <a:endParaRPr lang="en-US" dirty="0"/>
          </a:p>
        </p:txBody>
      </p:sp>
      <p:pic>
        <p:nvPicPr>
          <p:cNvPr id="7" name="Picture 6" descr="A picture containing person, indoor, preparing&#10;&#10;Description automatically generated">
            <a:extLst>
              <a:ext uri="{FF2B5EF4-FFF2-40B4-BE49-F238E27FC236}">
                <a16:creationId xmlns:a16="http://schemas.microsoft.com/office/drawing/2014/main" id="{59B863E7-85B1-EB43-BFCF-5779E9BB16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39687"/>
            <a:ext cx="4455381" cy="33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21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2794EF63-7D4D-2F44-8E88-EB5755D5F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159469"/>
              </p:ext>
            </p:extLst>
          </p:nvPr>
        </p:nvGraphicFramePr>
        <p:xfrm>
          <a:off x="882161" y="2083242"/>
          <a:ext cx="3949329" cy="353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329">
                  <a:extLst>
                    <a:ext uri="{9D8B030D-6E8A-4147-A177-3AD203B41FA5}">
                      <a16:colId xmlns:a16="http://schemas.microsoft.com/office/drawing/2014/main" val="299239161"/>
                    </a:ext>
                  </a:extLst>
                </a:gridCol>
              </a:tblGrid>
              <a:tr h="353376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Act out a scene where a firefighter shows care to a child.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0819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0819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0819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819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80002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A11CC49-37B0-0D42-98CA-7EF76FD4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61" y="708025"/>
            <a:ext cx="7314388" cy="624009"/>
          </a:xfrm>
        </p:spPr>
        <p:txBody>
          <a:bodyPr/>
          <a:lstStyle/>
          <a:p>
            <a:r>
              <a:rPr lang="en-US" b="1" dirty="0"/>
              <a:t>Activity: Act it out </a:t>
            </a:r>
            <a:endParaRPr lang="en-US" dirty="0"/>
          </a:p>
        </p:txBody>
      </p:sp>
      <p:pic>
        <p:nvPicPr>
          <p:cNvPr id="7" name="Picture 6" descr="A picture containing person, outdoor, raft&#10;&#10;Description automatically generated">
            <a:extLst>
              <a:ext uri="{FF2B5EF4-FFF2-40B4-BE49-F238E27FC236}">
                <a16:creationId xmlns:a16="http://schemas.microsoft.com/office/drawing/2014/main" id="{162BF4D1-2F98-7B4C-ABCD-B493D9E836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766" y="2055399"/>
            <a:ext cx="4856517" cy="36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05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046BD-2F13-034E-9004-564B5011BC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2161" y="1743074"/>
            <a:ext cx="4914340" cy="4108207"/>
          </a:xfrm>
          <a:solidFill>
            <a:srgbClr val="20819D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Work in a small group to produce a song about helping and caring for others at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Think of actions to go with your song.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Use the ideas on the next slide to help you get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Be prepared to perform your song to the class.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A80E99D-048F-E649-AD92-77A4DA03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61" y="708025"/>
            <a:ext cx="7314388" cy="624009"/>
          </a:xfrm>
        </p:spPr>
        <p:txBody>
          <a:bodyPr/>
          <a:lstStyle/>
          <a:p>
            <a:r>
              <a:rPr lang="en-US" b="1" dirty="0"/>
              <a:t>Activity: Helping hand song </a:t>
            </a:r>
            <a:endParaRPr lang="en-US" dirty="0"/>
          </a:p>
        </p:txBody>
      </p:sp>
      <p:pic>
        <p:nvPicPr>
          <p:cNvPr id="6" name="Picture 5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034B8069-35A3-8C49-9CE4-223713EE43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43074"/>
            <a:ext cx="5046133" cy="40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2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A80E99D-048F-E649-AD92-77A4DA03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61" y="708025"/>
            <a:ext cx="7314388" cy="624009"/>
          </a:xfrm>
        </p:spPr>
        <p:txBody>
          <a:bodyPr/>
          <a:lstStyle/>
          <a:p>
            <a:r>
              <a:rPr lang="en-US" b="1" dirty="0"/>
              <a:t>Activity: Helping hand song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A030D-2D23-450A-A313-CB4D4D8A424C}"/>
              </a:ext>
            </a:extLst>
          </p:cNvPr>
          <p:cNvSpPr txBox="1"/>
          <p:nvPr/>
        </p:nvSpPr>
        <p:spPr>
          <a:xfrm>
            <a:off x="882161" y="1542168"/>
            <a:ext cx="508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You could try using rhyming words like these ones: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7D88C-7DCE-4DEF-A3E7-191F6576363C}"/>
              </a:ext>
            </a:extLst>
          </p:cNvPr>
          <p:cNvSpPr txBox="1"/>
          <p:nvPr/>
        </p:nvSpPr>
        <p:spPr>
          <a:xfrm>
            <a:off x="7303550" y="1675337"/>
            <a:ext cx="4161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You could try using actions like these ones:</a:t>
            </a:r>
            <a:endParaRPr lang="en-GB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C86272D-614F-4CA4-80F8-BB8F52809E77}"/>
              </a:ext>
            </a:extLst>
          </p:cNvPr>
          <p:cNvSpPr/>
          <p:nvPr/>
        </p:nvSpPr>
        <p:spPr>
          <a:xfrm>
            <a:off x="795130" y="2639833"/>
            <a:ext cx="2138901" cy="1288111"/>
          </a:xfrm>
          <a:prstGeom prst="cloud">
            <a:avLst/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EEF8A7-DF85-4E1C-8566-B384B055A58C}"/>
              </a:ext>
            </a:extLst>
          </p:cNvPr>
          <p:cNvSpPr txBox="1"/>
          <p:nvPr/>
        </p:nvSpPr>
        <p:spPr>
          <a:xfrm>
            <a:off x="1183907" y="2906829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0819D"/>
                </a:solidFill>
              </a:rPr>
              <a:t>care</a:t>
            </a:r>
            <a:r>
              <a:rPr lang="en-GB" dirty="0">
                <a:solidFill>
                  <a:srgbClr val="20819D"/>
                </a:solidFill>
              </a:rPr>
              <a:t> and  </a:t>
            </a:r>
            <a:r>
              <a:rPr lang="en-GB" b="1" dirty="0">
                <a:solidFill>
                  <a:srgbClr val="20819D"/>
                </a:solidFill>
              </a:rPr>
              <a:t>share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B9170EED-DCDA-478B-B6DD-E3F64BF55372}"/>
              </a:ext>
            </a:extLst>
          </p:cNvPr>
          <p:cNvSpPr/>
          <p:nvPr/>
        </p:nvSpPr>
        <p:spPr>
          <a:xfrm>
            <a:off x="3469904" y="3043885"/>
            <a:ext cx="2138901" cy="1288111"/>
          </a:xfrm>
          <a:prstGeom prst="cloud">
            <a:avLst/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2AD0A-2B97-4D1F-BEF5-5E0A78A954AC}"/>
              </a:ext>
            </a:extLst>
          </p:cNvPr>
          <p:cNvSpPr txBox="1"/>
          <p:nvPr/>
        </p:nvSpPr>
        <p:spPr>
          <a:xfrm>
            <a:off x="3807834" y="342900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0819D"/>
                </a:solidFill>
              </a:rPr>
              <a:t>cry</a:t>
            </a:r>
            <a:r>
              <a:rPr lang="en-GB" dirty="0">
                <a:solidFill>
                  <a:srgbClr val="20819D"/>
                </a:solidFill>
              </a:rPr>
              <a:t> and </a:t>
            </a:r>
            <a:r>
              <a:rPr lang="en-GB" b="1" dirty="0">
                <a:solidFill>
                  <a:srgbClr val="20819D"/>
                </a:solidFill>
              </a:rPr>
              <a:t>try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6006F05-E55E-4C38-B54D-300B3E666F3F}"/>
              </a:ext>
            </a:extLst>
          </p:cNvPr>
          <p:cNvSpPr/>
          <p:nvPr/>
        </p:nvSpPr>
        <p:spPr>
          <a:xfrm>
            <a:off x="3807834" y="4921447"/>
            <a:ext cx="2138901" cy="1288111"/>
          </a:xfrm>
          <a:prstGeom prst="cloud">
            <a:avLst/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2077C-366D-4794-8AED-3B95E6B0380A}"/>
              </a:ext>
            </a:extLst>
          </p:cNvPr>
          <p:cNvSpPr txBox="1"/>
          <p:nvPr/>
        </p:nvSpPr>
        <p:spPr>
          <a:xfrm>
            <a:off x="4176729" y="5246591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0819D"/>
                </a:solidFill>
              </a:rPr>
              <a:t> </a:t>
            </a:r>
            <a:r>
              <a:rPr lang="en-GB" b="1" dirty="0">
                <a:solidFill>
                  <a:srgbClr val="20819D"/>
                </a:solidFill>
              </a:rPr>
              <a:t>kind </a:t>
            </a:r>
            <a:r>
              <a:rPr lang="en-GB" dirty="0">
                <a:solidFill>
                  <a:srgbClr val="20819D"/>
                </a:solidFill>
              </a:rPr>
              <a:t>and </a:t>
            </a:r>
            <a:r>
              <a:rPr lang="en-GB" b="1" dirty="0">
                <a:solidFill>
                  <a:srgbClr val="20819D"/>
                </a:solidFill>
              </a:rPr>
              <a:t>mind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F126E1D1-7837-4507-82C1-43F2EB517866}"/>
              </a:ext>
            </a:extLst>
          </p:cNvPr>
          <p:cNvSpPr/>
          <p:nvPr/>
        </p:nvSpPr>
        <p:spPr>
          <a:xfrm>
            <a:off x="1063066" y="4351666"/>
            <a:ext cx="2138901" cy="1288111"/>
          </a:xfrm>
          <a:prstGeom prst="cloud">
            <a:avLst/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2A567E-4338-42A7-80F5-3FA13A6E4312}"/>
              </a:ext>
            </a:extLst>
          </p:cNvPr>
          <p:cNvSpPr txBox="1"/>
          <p:nvPr/>
        </p:nvSpPr>
        <p:spPr>
          <a:xfrm>
            <a:off x="1400996" y="4736781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0819D"/>
                </a:solidFill>
              </a:rPr>
              <a:t>give</a:t>
            </a:r>
            <a:r>
              <a:rPr lang="en-GB" dirty="0">
                <a:solidFill>
                  <a:srgbClr val="20819D"/>
                </a:solidFill>
              </a:rPr>
              <a:t> and </a:t>
            </a:r>
            <a:r>
              <a:rPr lang="en-GB" b="1" dirty="0">
                <a:solidFill>
                  <a:srgbClr val="20819D"/>
                </a:solidFill>
              </a:rPr>
              <a:t>live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9FCECB-88D3-4B1B-B082-C6915A442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547" y="2694886"/>
            <a:ext cx="1884317" cy="1410461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76347E12-64F2-4315-BEFC-FC039060E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523" y="2708139"/>
            <a:ext cx="1819280" cy="139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1FDCA901-D6DA-47E6-9950-51B5166DB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96" y="4173794"/>
            <a:ext cx="3810617" cy="14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89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0F5E-735D-6941-8806-717AC41B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60" y="708025"/>
            <a:ext cx="7091407" cy="624009"/>
          </a:xfrm>
        </p:spPr>
        <p:txBody>
          <a:bodyPr/>
          <a:lstStyle/>
          <a:p>
            <a:r>
              <a:rPr lang="en-US" b="1" dirty="0"/>
              <a:t>Time to reflect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D2080-D0DE-974A-9B42-E79DA8C450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06" y="1979875"/>
            <a:ext cx="4797166" cy="3689405"/>
          </a:xfrm>
          <a:solidFill>
            <a:srgbClr val="20819D"/>
          </a:solidFill>
        </p:spPr>
        <p:txBody>
          <a:bodyPr anchor="ctr"/>
          <a:lstStyle/>
          <a:p>
            <a:r>
              <a:rPr lang="en-US" sz="2600" dirty="0">
                <a:solidFill>
                  <a:schemeClr val="bg1"/>
                </a:solidFill>
              </a:rPr>
              <a:t>Why is it important to be kind and compassionate to other people?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Choose someone in your class, or a member of your family, and think of one compassionate thing that you can do for them this week.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50C7A-9C91-8D4F-ACEC-F63D63B645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665" y="1979874"/>
            <a:ext cx="5154929" cy="36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3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815B7D5C-E969-4BCC-B48D-5468B7BFE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13411" y="1570234"/>
            <a:ext cx="66511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© The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2E303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PiXL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Club Ltd. </a:t>
            </a:r>
            <a:r>
              <a:rPr lang="en-GB" altLang="en-US" sz="2000" b="1" dirty="0">
                <a:solidFill>
                  <a:srgbClr val="2E303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March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2E303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2022. All Rights Reserved.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5A1C5249-FD11-4DB0-85AE-E80E838BF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218" y="2136622"/>
            <a:ext cx="9497512" cy="3683882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2E303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This resource may be shared in its current form, and parts thereof, to enhance your work with pupils.  All opinions and contributions are those of the authors, </a:t>
            </a:r>
            <a:r>
              <a:rPr lang="en-GB" sz="1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PiXL</a:t>
            </a:r>
            <a:r>
              <a:rPr lang="en-GB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Club Lt</a:t>
            </a:r>
            <a:r>
              <a:rPr lang="en-GB" sz="1800" b="0" i="0" dirty="0">
                <a:effectLst/>
                <a:latin typeface="Calibri" panose="020F0502020204030204" pitchFamily="34" charset="0"/>
              </a:rPr>
              <a:t>d and Primary Futures. </a:t>
            </a:r>
            <a:r>
              <a:rPr lang="en-GB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The contents of this resource are not connected with, or endorsed by, any other company, organisation or institution. </a:t>
            </a:r>
          </a:p>
          <a:p>
            <a:pPr algn="l"/>
            <a:r>
              <a:rPr lang="en-GB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/>
            <a:r>
              <a:rPr lang="en-GB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If there are any inadvertent omissions or errors in the acknowledgements or usage, this is unintended and we will remedy these on written notification.</a:t>
            </a:r>
          </a:p>
          <a:p>
            <a:pPr algn="l"/>
            <a:r>
              <a:rPr lang="en-GB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/>
            <a:r>
              <a:rPr lang="en-GB" sz="1800" b="0" i="0" dirty="0" err="1">
                <a:effectLst/>
                <a:latin typeface="Calibri" panose="020F0502020204030204" pitchFamily="34" charset="0"/>
              </a:rPr>
              <a:t>PiXL</a:t>
            </a:r>
            <a:r>
              <a:rPr lang="en-GB" sz="1800" b="0" i="0" dirty="0">
                <a:effectLst/>
                <a:latin typeface="Calibri" panose="020F0502020204030204" pitchFamily="34" charset="0"/>
              </a:rPr>
              <a:t> Club Ltd own this resource as part of their </a:t>
            </a:r>
            <a:r>
              <a:rPr lang="en-GB" sz="1800" b="0" i="0" dirty="0" err="1">
                <a:effectLst/>
                <a:latin typeface="Calibri" panose="020F0502020204030204" pitchFamily="34" charset="0"/>
              </a:rPr>
              <a:t>PiXL</a:t>
            </a:r>
            <a:r>
              <a:rPr lang="en-GB" sz="1800" b="0" i="0" dirty="0">
                <a:effectLst/>
                <a:latin typeface="Calibri" panose="020F0502020204030204" pitchFamily="34" charset="0"/>
              </a:rPr>
              <a:t> Primary work. Primary Futures own the embedded video footage and this is shared with their permission also.</a:t>
            </a:r>
          </a:p>
          <a:p>
            <a:pPr algn="l"/>
            <a:r>
              <a:rPr lang="en-GB" sz="18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l"/>
            <a:r>
              <a:rPr lang="en-GB" sz="1800" b="0" i="0" dirty="0">
                <a:effectLst/>
                <a:latin typeface="Calibri" panose="020F0502020204030204" pitchFamily="34" charset="0"/>
              </a:rPr>
              <a:t>© The </a:t>
            </a:r>
            <a:r>
              <a:rPr lang="en-GB" sz="1800" b="0" i="0" dirty="0" err="1">
                <a:effectLst/>
                <a:latin typeface="Calibri" panose="020F0502020204030204" pitchFamily="34" charset="0"/>
              </a:rPr>
              <a:t>PiXL</a:t>
            </a:r>
            <a:r>
              <a:rPr lang="en-GB" sz="1800" b="0" i="0" dirty="0">
                <a:effectLst/>
                <a:latin typeface="Calibri" panose="020F0502020204030204" pitchFamily="34" charset="0"/>
              </a:rPr>
              <a:t> Club Ltd.  2022. 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34530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82C5-5E37-47C8-8EF5-489D59A60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38" y="815602"/>
            <a:ext cx="6239608" cy="624009"/>
          </a:xfrm>
        </p:spPr>
        <p:txBody>
          <a:bodyPr/>
          <a:lstStyle/>
          <a:p>
            <a:r>
              <a:rPr lang="en-GB" b="1" dirty="0"/>
              <a:t>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12FD6-1D44-46FD-9DD9-4FFC95ACE5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0638" y="1894327"/>
            <a:ext cx="10322714" cy="1768923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201F1E"/>
                </a:solidFill>
                <a:latin typeface="Calibri" panose="020F0502020204030204" pitchFamily="34" charset="0"/>
              </a:rPr>
              <a:t>For schools in the </a:t>
            </a:r>
            <a:r>
              <a:rPr lang="en-GB" dirty="0" err="1">
                <a:solidFill>
                  <a:srgbClr val="201F1E"/>
                </a:solidFill>
                <a:latin typeface="Calibri" panose="020F0502020204030204" pitchFamily="34" charset="0"/>
              </a:rPr>
              <a:t>PiXL</a:t>
            </a:r>
            <a:r>
              <a:rPr lang="en-GB" dirty="0">
                <a:solidFill>
                  <a:srgbClr val="201F1E"/>
                </a:solidFill>
                <a:latin typeface="Calibri" panose="020F0502020204030204" pitchFamily="34" charset="0"/>
              </a:rPr>
              <a:t> partnership, you can find further </a:t>
            </a:r>
            <a:r>
              <a:rPr lang="en-GB" dirty="0" err="1">
                <a:solidFill>
                  <a:srgbClr val="201F1E"/>
                </a:solidFill>
                <a:latin typeface="Calibri" panose="020F0502020204030204" pitchFamily="34" charset="0"/>
              </a:rPr>
              <a:t>PiXL</a:t>
            </a:r>
            <a:r>
              <a:rPr lang="en-GB" dirty="0">
                <a:solidFill>
                  <a:srgbClr val="201F1E"/>
                </a:solidFill>
                <a:latin typeface="Calibri" panose="020F0502020204030204" pitchFamily="34" charset="0"/>
              </a:rPr>
              <a:t> Futures resources, and materials to support the development of compassion, within the </a:t>
            </a:r>
            <a:r>
              <a:rPr lang="en-GB" dirty="0">
                <a:solidFill>
                  <a:srgbClr val="201F1E"/>
                </a:solidFill>
                <a:latin typeface="Calibri" panose="020F0502020204030204" pitchFamily="34" charset="0"/>
                <a:hlinkClick r:id="rId2"/>
              </a:rPr>
              <a:t>Character, Culture, Wellbeing and Futures</a:t>
            </a:r>
            <a:r>
              <a:rPr lang="en-GB" dirty="0">
                <a:solidFill>
                  <a:srgbClr val="201F1E"/>
                </a:solidFill>
                <a:latin typeface="Calibri" panose="020F0502020204030204" pitchFamily="34" charset="0"/>
              </a:rPr>
              <a:t> area on </a:t>
            </a:r>
            <a:r>
              <a:rPr lang="en-GB" dirty="0" err="1">
                <a:solidFill>
                  <a:srgbClr val="201F1E"/>
                </a:solidFill>
                <a:latin typeface="Calibri" panose="020F0502020204030204" pitchFamily="34" charset="0"/>
              </a:rPr>
              <a:t>PrimaryWise</a:t>
            </a:r>
            <a:r>
              <a:rPr lang="en-GB" dirty="0">
                <a:solidFill>
                  <a:srgbClr val="201F1E"/>
                </a:solidFill>
                <a:latin typeface="Calibri" panose="020F0502020204030204" pitchFamily="34" charset="0"/>
              </a:rPr>
              <a:t>.</a:t>
            </a:r>
          </a:p>
          <a:p>
            <a:pPr algn="l"/>
            <a:endParaRPr lang="en-GB" sz="18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Interested in finding out more about </a:t>
            </a:r>
            <a:r>
              <a:rPr lang="en-GB" b="0" i="0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PiXL</a:t>
            </a:r>
            <a:r>
              <a:rPr lang="en-GB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? Head to our website</a:t>
            </a:r>
            <a:r>
              <a:rPr lang="en-GB" i="0" dirty="0">
                <a:solidFill>
                  <a:srgbClr val="201F1E"/>
                </a:solidFill>
                <a:effectLst/>
                <a:latin typeface="+mn-lt"/>
              </a:rPr>
              <a:t> </a:t>
            </a:r>
            <a:r>
              <a:rPr lang="en-GB" dirty="0">
                <a:latin typeface="+mn-lt"/>
                <a:hlinkClick r:id="rId3"/>
              </a:rPr>
              <a:t>The </a:t>
            </a:r>
            <a:r>
              <a:rPr lang="en-GB" dirty="0" err="1">
                <a:latin typeface="+mn-lt"/>
                <a:hlinkClick r:id="rId3"/>
              </a:rPr>
              <a:t>PiXL</a:t>
            </a:r>
            <a:r>
              <a:rPr lang="en-GB" dirty="0">
                <a:latin typeface="+mn-lt"/>
                <a:hlinkClick r:id="rId3"/>
              </a:rPr>
              <a:t> Club - About Us</a:t>
            </a:r>
            <a:r>
              <a:rPr lang="en-GB" i="0" dirty="0">
                <a:solidFill>
                  <a:srgbClr val="201F1E"/>
                </a:solidFill>
                <a:effectLst/>
                <a:latin typeface="+mn-lt"/>
              </a:rPr>
              <a:t>  </a:t>
            </a:r>
            <a:r>
              <a:rPr lang="en-GB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or contact our membership team at </a:t>
            </a:r>
            <a:r>
              <a:rPr lang="en-GB" b="0" i="0" dirty="0">
                <a:effectLst/>
                <a:latin typeface="Calibri" panose="020F0502020204030204" pitchFamily="34" charset="0"/>
                <a:hlinkClick r:id="rId4"/>
              </a:rPr>
              <a:t>membership@pixl.org.uk</a:t>
            </a:r>
            <a:endParaRPr lang="en-GB" sz="18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50740E9-FD1C-41E7-BD1B-CEADBB82E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" b="3"/>
          <a:stretch/>
        </p:blipFill>
        <p:spPr>
          <a:xfrm>
            <a:off x="8865557" y="3959760"/>
            <a:ext cx="1711560" cy="823574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C5AAF4-3A13-466F-B077-DA2F0140F387}"/>
              </a:ext>
            </a:extLst>
          </p:cNvPr>
          <p:cNvSpPr txBox="1"/>
          <p:nvPr/>
        </p:nvSpPr>
        <p:spPr>
          <a:xfrm>
            <a:off x="1010638" y="3663250"/>
            <a:ext cx="7532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You can also help your children to meet more volunteers like the ones in this resource through Primary Futures which is a free resource for state schools. </a:t>
            </a:r>
            <a:r>
              <a:rPr lang="en-GB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  <a:hlinkClick r:id="rId6"/>
              </a:rPr>
              <a:t>Sign up and log in</a:t>
            </a:r>
            <a:r>
              <a:rPr lang="en-GB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to invite volunteers into your school from a huge range of sectors to inspire children, raise their aspirations and bring subjects and learning topics to life. Get in touch at </a:t>
            </a:r>
            <a:r>
              <a:rPr lang="en-GB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  <a:hlinkClick r:id="rId7"/>
              </a:rPr>
              <a:t>enquiries@inspiringthefuture.org</a:t>
            </a:r>
            <a:endParaRPr lang="en-GB" sz="18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8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9F2E-55B0-E24C-8ACB-A26AFE18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 we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E488B-23F3-F14F-AB6E-4677CFBE1D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2161" y="1929341"/>
            <a:ext cx="5443993" cy="41082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Think about what compassion means.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Explain why we should help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Identify how to be caring and helpful at work.</a:t>
            </a:r>
          </a:p>
        </p:txBody>
      </p:sp>
      <p:pic>
        <p:nvPicPr>
          <p:cNvPr id="5" name="Picture 4" descr="A picture containing person, outdoor, young, little&#10;&#10;Description automatically generated">
            <a:extLst>
              <a:ext uri="{FF2B5EF4-FFF2-40B4-BE49-F238E27FC236}">
                <a16:creationId xmlns:a16="http://schemas.microsoft.com/office/drawing/2014/main" id="{ECF2381A-D349-3E48-BC11-F5250ABB67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768" y="1743074"/>
            <a:ext cx="4289107" cy="31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4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0F5E-735D-6941-8806-717AC41B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compassion?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174F34-6729-5E4C-B45B-823E5FA2EE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2161" y="1743074"/>
            <a:ext cx="4581937" cy="4108207"/>
          </a:xfrm>
        </p:spPr>
        <p:txBody>
          <a:bodyPr/>
          <a:lstStyle/>
          <a:p>
            <a:r>
              <a:rPr lang="en-GB" sz="2800" dirty="0"/>
              <a:t>Compassion means we care about others, treat them with kindness, and want to help people in need. </a:t>
            </a:r>
          </a:p>
          <a:p>
            <a:endParaRPr lang="en-GB" sz="2800" dirty="0"/>
          </a:p>
          <a:p>
            <a:r>
              <a:rPr lang="en-GB" sz="2800" dirty="0"/>
              <a:t>It is about helping someone when they are in need, for example, if they are suffering, upset, sad or distressed. </a:t>
            </a:r>
          </a:p>
          <a:p>
            <a:endParaRPr lang="en-GB" sz="2800" dirty="0"/>
          </a:p>
        </p:txBody>
      </p:sp>
      <p:pic>
        <p:nvPicPr>
          <p:cNvPr id="8" name="Picture 7" descr="A picture containing person, outdoor, ground, bicycle&#10;&#10;Description automatically generated">
            <a:extLst>
              <a:ext uri="{FF2B5EF4-FFF2-40B4-BE49-F238E27FC236}">
                <a16:creationId xmlns:a16="http://schemas.microsoft.com/office/drawing/2014/main" id="{E9EC2DD4-272D-ED4C-8F43-8A2F967D15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853141"/>
            <a:ext cx="5369927" cy="36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5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C4FA2-005C-4E46-8763-BD9D0FDA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Compassion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6A361-1493-3A4D-A683-2C67D973CB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2161" y="2386541"/>
            <a:ext cx="4875172" cy="4108207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94949"/>
                </a:solidFill>
              </a:rPr>
              <a:t>Caring about other people.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94949"/>
                </a:solidFill>
              </a:rPr>
              <a:t>Treating them with kindness.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94949"/>
                </a:solidFill>
              </a:rPr>
              <a:t>Wanting to help someone who needs help.</a:t>
            </a:r>
          </a:p>
          <a:p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AC77D-2384-1949-83C6-03B5D569C9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399" y="1843433"/>
            <a:ext cx="4665133" cy="31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4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9E40-E31F-AD45-A45D-72F9E919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task</a:t>
            </a:r>
          </a:p>
        </p:txBody>
      </p:sp>
      <p:pic>
        <p:nvPicPr>
          <p:cNvPr id="5" name="Picture 4" descr="A group of people in different poses&#10;&#10;Description automatically generated with low confidence">
            <a:extLst>
              <a:ext uri="{FF2B5EF4-FFF2-40B4-BE49-F238E27FC236}">
                <a16:creationId xmlns:a16="http://schemas.microsoft.com/office/drawing/2014/main" id="{E8C3CD43-EEFD-5A44-8771-724581AA6C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48858"/>
            <a:ext cx="5082048" cy="4041863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48D42A7-6998-433D-9A52-6DEA5DC01A49}"/>
              </a:ext>
            </a:extLst>
          </p:cNvPr>
          <p:cNvSpPr/>
          <p:nvPr/>
        </p:nvSpPr>
        <p:spPr>
          <a:xfrm>
            <a:off x="1404450" y="2106749"/>
            <a:ext cx="4174435" cy="2926080"/>
          </a:xfrm>
          <a:prstGeom prst="cloudCallout">
            <a:avLst>
              <a:gd name="adj1" fmla="val -53805"/>
              <a:gd name="adj2" fmla="val 71053"/>
            </a:avLst>
          </a:prstGeom>
          <a:solidFill>
            <a:srgbClr val="B8D5E3"/>
          </a:solidFill>
          <a:ln>
            <a:solidFill>
              <a:srgbClr val="208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0819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79DD2-EC50-4A5D-9E63-391D29687096}"/>
              </a:ext>
            </a:extLst>
          </p:cNvPr>
          <p:cNvSpPr txBox="1"/>
          <p:nvPr/>
        </p:nvSpPr>
        <p:spPr>
          <a:xfrm>
            <a:off x="2150407" y="2646459"/>
            <a:ext cx="25523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0819D"/>
                </a:solidFill>
              </a:rPr>
              <a:t>In pairs, can you think of jobs where people help others?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88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35D9-A951-4A67-9705-F67BB0F1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21" y="1417594"/>
            <a:ext cx="7799826" cy="624009"/>
          </a:xfrm>
        </p:spPr>
        <p:txBody>
          <a:bodyPr/>
          <a:lstStyle/>
          <a:p>
            <a:r>
              <a:rPr lang="en-GB" sz="2800" dirty="0"/>
              <a:t>What jobs do you think these people are doing? </a:t>
            </a:r>
          </a:p>
        </p:txBody>
      </p:sp>
      <p:pic>
        <p:nvPicPr>
          <p:cNvPr id="4" name="Picture 3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F8F17BA2-6444-48AB-A5AF-1AC33C2D56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200" y="2392472"/>
            <a:ext cx="2452125" cy="2073053"/>
          </a:xfrm>
          <a:prstGeom prst="rect">
            <a:avLst/>
          </a:prstGeom>
        </p:spPr>
      </p:pic>
      <p:pic>
        <p:nvPicPr>
          <p:cNvPr id="5" name="Picture 4" descr="A picture containing bus, car, outdoor, vehicle&#10;&#10;Description automatically generated">
            <a:extLst>
              <a:ext uri="{FF2B5EF4-FFF2-40B4-BE49-F238E27FC236}">
                <a16:creationId xmlns:a16="http://schemas.microsoft.com/office/drawing/2014/main" id="{C85C73A4-FA7F-4B0A-8844-217582AB2B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1" y="2302164"/>
            <a:ext cx="2851309" cy="2073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B51EB5-0E2A-4890-AD95-1EAE6A19E9DA}"/>
              </a:ext>
            </a:extLst>
          </p:cNvPr>
          <p:cNvSpPr txBox="1"/>
          <p:nvPr/>
        </p:nvSpPr>
        <p:spPr>
          <a:xfrm>
            <a:off x="797021" y="4994873"/>
            <a:ext cx="8738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Can you explain how they are helping others</a:t>
            </a:r>
            <a:r>
              <a:rPr lang="en-GB" sz="2400" dirty="0"/>
              <a:t>?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3AF2DD-1749-4790-833D-49B362E03E25}"/>
              </a:ext>
            </a:extLst>
          </p:cNvPr>
          <p:cNvSpPr txBox="1">
            <a:spLocks/>
          </p:cNvSpPr>
          <p:nvPr/>
        </p:nvSpPr>
        <p:spPr>
          <a:xfrm>
            <a:off x="797021" y="533023"/>
            <a:ext cx="6239608" cy="6240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/>
              <a:t>Discussion task</a:t>
            </a:r>
          </a:p>
        </p:txBody>
      </p:sp>
      <p:pic>
        <p:nvPicPr>
          <p:cNvPr id="9" name="Picture 8" descr="A person driving a tractor&#10;&#10;Description automatically generated with medium confidence">
            <a:extLst>
              <a:ext uri="{FF2B5EF4-FFF2-40B4-BE49-F238E27FC236}">
                <a16:creationId xmlns:a16="http://schemas.microsoft.com/office/drawing/2014/main" id="{FD155C59-8050-4E7E-B021-020E8F9492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538" y="2392472"/>
            <a:ext cx="3038095" cy="20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1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DB868-2E18-3F43-8D56-1A87C339BF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9519" y="1684737"/>
            <a:ext cx="4994532" cy="4108207"/>
          </a:xfrm>
        </p:spPr>
        <p:txBody>
          <a:bodyPr/>
          <a:lstStyle/>
          <a:p>
            <a:r>
              <a:rPr lang="en-GB" sz="2800" dirty="0"/>
              <a:t>When you are older, you will have a job and it is important that you understand how to show compassion in your job.</a:t>
            </a:r>
          </a:p>
          <a:p>
            <a:endParaRPr lang="en-US" sz="2800" dirty="0"/>
          </a:p>
          <a:p>
            <a:r>
              <a:rPr lang="en-US" sz="2800" dirty="0"/>
              <a:t>Let’s understand what compassion in the workplace could look like.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F6520-C8CD-8B4B-974C-CC06D9D812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94" y="1454149"/>
            <a:ext cx="6052454" cy="373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7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1D7F1-340B-4BC3-8B5F-EFE54DA5AC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2161" y="1743074"/>
            <a:ext cx="4906389" cy="4108207"/>
          </a:xfrm>
        </p:spPr>
        <p:txBody>
          <a:bodyPr/>
          <a:lstStyle/>
          <a:p>
            <a:r>
              <a:rPr lang="en-GB" sz="2400" dirty="0"/>
              <a:t>This is Rachel. She is a speech and language therapist which means that she helps people who find it difficult to talk.</a:t>
            </a:r>
          </a:p>
          <a:p>
            <a:r>
              <a:rPr lang="en-GB" sz="2400" dirty="0"/>
              <a:t>In this video, Rachel is going to tell you more about her job. She is also going to tell you why compassion is really important.</a:t>
            </a:r>
          </a:p>
          <a:p>
            <a:r>
              <a:rPr lang="en-GB" sz="2400" dirty="0"/>
              <a:t>Make sure you are listening carefully and thinking about what Rachel is saying!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DFDAF4-6792-427B-9912-8D834002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61" y="708025"/>
            <a:ext cx="7504602" cy="624009"/>
          </a:xfrm>
        </p:spPr>
        <p:txBody>
          <a:bodyPr/>
          <a:lstStyle/>
          <a:p>
            <a:r>
              <a:rPr lang="en-US" b="1" dirty="0"/>
              <a:t>Compassion in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F579D-0BC5-EB84-FC82-43C4BEA49C3B}"/>
              </a:ext>
            </a:extLst>
          </p:cNvPr>
          <p:cNvSpPr txBox="1"/>
          <p:nvPr/>
        </p:nvSpPr>
        <p:spPr>
          <a:xfrm>
            <a:off x="6369430" y="5088835"/>
            <a:ext cx="494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https://youtu.be/9n6W2WEmlbs</a:t>
            </a:r>
            <a:r>
              <a:rPr lang="en-US" dirty="0"/>
              <a:t> </a:t>
            </a:r>
          </a:p>
        </p:txBody>
      </p:sp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F6123E24-5410-1984-4B3F-8AC4CE51D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30" y="2108200"/>
            <a:ext cx="47117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98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981</Words>
  <Application>Microsoft Macintosh PowerPoint</Application>
  <PresentationFormat>Widescreen</PresentationFormat>
  <Paragraphs>94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Azo Sans Light</vt:lpstr>
      <vt:lpstr>Azo Sans Medium</vt:lpstr>
      <vt:lpstr>Calibri</vt:lpstr>
      <vt:lpstr>Calibri Light</vt:lpstr>
      <vt:lpstr>Office Theme</vt:lpstr>
      <vt:lpstr>Custom Design</vt:lpstr>
      <vt:lpstr>PowerPoint Presentation</vt:lpstr>
      <vt:lpstr>© The PiXL Club Ltd. March, 2022. All Rights Reserved.</vt:lpstr>
      <vt:lpstr>Today we will…</vt:lpstr>
      <vt:lpstr>What is compassion?</vt:lpstr>
      <vt:lpstr>Compassion is…</vt:lpstr>
      <vt:lpstr>Discussion task</vt:lpstr>
      <vt:lpstr>What jobs do you think these people are doing? </vt:lpstr>
      <vt:lpstr>PowerPoint Presentation</vt:lpstr>
      <vt:lpstr>Compassion in work</vt:lpstr>
      <vt:lpstr>Time to think and talk!</vt:lpstr>
      <vt:lpstr>You can show compassion…</vt:lpstr>
      <vt:lpstr>Compassion in the workplace could be…</vt:lpstr>
      <vt:lpstr>Activity: Draw a job</vt:lpstr>
      <vt:lpstr>Activity: Act it out </vt:lpstr>
      <vt:lpstr>Activity: Act it out </vt:lpstr>
      <vt:lpstr>Activity: Act it out </vt:lpstr>
      <vt:lpstr>Activity: Helping hand song </vt:lpstr>
      <vt:lpstr>Activity: Helping hand song </vt:lpstr>
      <vt:lpstr>Time to reflect 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Stoyanov</dc:creator>
  <cp:lastModifiedBy>Sharoze Khan</cp:lastModifiedBy>
  <cp:revision>17</cp:revision>
  <dcterms:created xsi:type="dcterms:W3CDTF">2021-10-22T08:52:30Z</dcterms:created>
  <dcterms:modified xsi:type="dcterms:W3CDTF">2023-05-10T15:31:27Z</dcterms:modified>
</cp:coreProperties>
</file>